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4" r:id="rId3"/>
    <p:sldId id="257" r:id="rId4"/>
    <p:sldId id="258" r:id="rId5"/>
    <p:sldId id="275" r:id="rId6"/>
    <p:sldId id="259" r:id="rId7"/>
    <p:sldId id="260" r:id="rId8"/>
    <p:sldId id="261" r:id="rId9"/>
    <p:sldId id="262" r:id="rId10"/>
    <p:sldId id="264" r:id="rId11"/>
    <p:sldId id="263" r:id="rId12"/>
    <p:sldId id="276" r:id="rId13"/>
    <p:sldId id="265" r:id="rId14"/>
    <p:sldId id="266" r:id="rId15"/>
    <p:sldId id="267" r:id="rId16"/>
    <p:sldId id="268" r:id="rId17"/>
    <p:sldId id="269" r:id="rId18"/>
    <p:sldId id="272" r:id="rId19"/>
    <p:sldId id="270" r:id="rId20"/>
    <p:sldId id="277"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BB9D00-F9AE-4D7D-99FB-B232E8C7DCD3}" type="datetimeFigureOut">
              <a:rPr lang="es-CO" smtClean="0"/>
              <a:t>28/07/2014</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D980B-038B-4E45-A467-72DAB8A991B8}" type="slidenum">
              <a:rPr lang="es-CO" smtClean="0"/>
              <a:t>‹Nº›</a:t>
            </a:fld>
            <a:endParaRPr lang="es-CO"/>
          </a:p>
        </p:txBody>
      </p:sp>
    </p:spTree>
    <p:extLst>
      <p:ext uri="{BB962C8B-B14F-4D97-AF65-F5344CB8AC3E}">
        <p14:creationId xmlns:p14="http://schemas.microsoft.com/office/powerpoint/2010/main" val="3255319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02D980B-038B-4E45-A467-72DAB8A991B8}" type="slidenum">
              <a:rPr lang="es-CO" smtClean="0"/>
              <a:t>5</a:t>
            </a:fld>
            <a:endParaRPr lang="es-CO" dirty="0"/>
          </a:p>
        </p:txBody>
      </p:sp>
    </p:spTree>
    <p:extLst>
      <p:ext uri="{BB962C8B-B14F-4D97-AF65-F5344CB8AC3E}">
        <p14:creationId xmlns:p14="http://schemas.microsoft.com/office/powerpoint/2010/main" val="2577324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todoesjesus.co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actualidad.noticiascristianas.me/nick-vujicic-anuncia-el-nacimiento-de-su-hijo-kiyoshi-jame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actualidad.noticiascristianas.me/nick-vujicic-se-caso-con-el-amor-de-su-vida" TargetMode="External"/><Relationship Id="rId2" Type="http://schemas.openxmlformats.org/officeDocument/2006/relationships/hyperlink" Target="http://actualidad.noticiascristianas.me/nick-vujicic-anuncia-el-nacimiento-de-su-hijo-kiyoshi-james" TargetMode="External"/><Relationship Id="rId1" Type="http://schemas.openxmlformats.org/officeDocument/2006/relationships/slideLayout" Target="../slideLayouts/slideLayout2.xml"/><Relationship Id="rId4" Type="http://schemas.openxmlformats.org/officeDocument/2006/relationships/hyperlink" Target="http://testimonios.noticiascristianas.me/nick-vujicic-una-vida-sin-limite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4" name="3 Cinta hacia arriba"/>
          <p:cNvSpPr/>
          <p:nvPr/>
        </p:nvSpPr>
        <p:spPr>
          <a:xfrm>
            <a:off x="179512" y="584104"/>
            <a:ext cx="8820472" cy="1548752"/>
          </a:xfrm>
          <a:prstGeom prst="ribbon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a:solidFill>
                  <a:schemeClr val="tx1"/>
                </a:solidFill>
                <a:latin typeface="Algerian" pitchFamily="82" charset="0"/>
              </a:rPr>
              <a:t>NO AL HOMOSEXUIALISMO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9" y="2420888"/>
            <a:ext cx="4320479" cy="3694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328169"/>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solidFill>
                  <a:srgbClr val="FF0000"/>
                </a:solidFill>
                <a:effectLst>
                  <a:outerShdw blurRad="38100" dist="38100" dir="2700000" algn="tl">
                    <a:srgbClr val="000000">
                      <a:alpha val="43137"/>
                    </a:srgbClr>
                  </a:outerShdw>
                </a:effectLst>
              </a:rPr>
              <a:t>El modelo </a:t>
            </a:r>
            <a:r>
              <a:rPr lang="es-CO" dirty="0" smtClean="0">
                <a:solidFill>
                  <a:srgbClr val="FF0000"/>
                </a:solidFill>
                <a:effectLst>
                  <a:outerShdw blurRad="38100" dist="38100" dir="2700000" algn="tl">
                    <a:srgbClr val="000000">
                      <a:alpha val="43137"/>
                    </a:srgbClr>
                  </a:outerShdw>
                </a:effectLst>
              </a:rPr>
              <a:t>perfecto para </a:t>
            </a:r>
            <a:r>
              <a:rPr lang="es-CO" dirty="0">
                <a:solidFill>
                  <a:srgbClr val="FF0000"/>
                </a:solidFill>
                <a:effectLst>
                  <a:outerShdw blurRad="38100" dist="38100" dir="2700000" algn="tl">
                    <a:srgbClr val="000000">
                      <a:alpha val="43137"/>
                    </a:srgbClr>
                  </a:outerShdw>
                </a:effectLst>
              </a:rPr>
              <a:t>el matrimonio lo encontramos en </a:t>
            </a:r>
            <a:r>
              <a:rPr lang="es-CO" dirty="0" smtClean="0">
                <a:solidFill>
                  <a:srgbClr val="FF0000"/>
                </a:solidFill>
                <a:effectLst>
                  <a:outerShdw blurRad="38100" dist="38100" dir="2700000" algn="tl">
                    <a:srgbClr val="000000">
                      <a:alpha val="43137"/>
                    </a:srgbClr>
                  </a:outerShdw>
                </a:effectLst>
              </a:rPr>
              <a:t>Gén.1:17,28.</a:t>
            </a:r>
            <a:endParaRPr lang="es-CO" dirty="0">
              <a:solidFill>
                <a:srgbClr val="FF0000"/>
              </a:solidFill>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395536" y="1700809"/>
            <a:ext cx="4762872" cy="3672408"/>
          </a:xfrm>
        </p:spPr>
        <p:txBody>
          <a:bodyPr/>
          <a:lstStyle/>
          <a:p>
            <a:pPr marL="0" indent="0" algn="ctr">
              <a:buNone/>
            </a:pPr>
            <a:r>
              <a:rPr lang="es-CO" dirty="0" smtClean="0"/>
              <a:t>27. Y </a:t>
            </a:r>
            <a:r>
              <a:rPr lang="es-CO" dirty="0"/>
              <a:t>creó Dios al hombre a su imagen, a imagen de Dios lo creó; </a:t>
            </a:r>
            <a:r>
              <a:rPr lang="es-CO" b="1" u="sng" dirty="0"/>
              <a:t>varón</a:t>
            </a:r>
            <a:r>
              <a:rPr lang="es-CO" dirty="0"/>
              <a:t> y </a:t>
            </a:r>
            <a:r>
              <a:rPr lang="es-CO" b="1" u="sng" dirty="0"/>
              <a:t>hembra</a:t>
            </a:r>
            <a:r>
              <a:rPr lang="es-CO" dirty="0"/>
              <a:t> los creó. </a:t>
            </a:r>
            <a:r>
              <a:rPr lang="es-CO" dirty="0" smtClean="0"/>
              <a:t>28 </a:t>
            </a:r>
            <a:r>
              <a:rPr lang="es-CO" dirty="0"/>
              <a:t>Y los </a:t>
            </a:r>
            <a:r>
              <a:rPr lang="es-CO" b="1" u="sng" dirty="0"/>
              <a:t>bendijo</a:t>
            </a:r>
            <a:r>
              <a:rPr lang="es-CO" dirty="0"/>
              <a:t> Dios, y les dijo: </a:t>
            </a:r>
            <a:r>
              <a:rPr lang="es-CO" b="1" u="sng" dirty="0"/>
              <a:t>Fructificad</a:t>
            </a:r>
            <a:r>
              <a:rPr lang="es-CO" dirty="0"/>
              <a:t> y multiplicaos; llenad la </a:t>
            </a:r>
            <a:r>
              <a:rPr lang="es-CO" dirty="0" smtClean="0"/>
              <a:t>tierra…</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060848"/>
            <a:ext cx="3024336"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dio marco"/>
          <p:cNvSpPr/>
          <p:nvPr/>
        </p:nvSpPr>
        <p:spPr>
          <a:xfrm rot="10800000">
            <a:off x="0" y="5911114"/>
            <a:ext cx="9144000" cy="914400"/>
          </a:xfrm>
          <a:prstGeom prst="half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Rectángulo"/>
          <p:cNvSpPr/>
          <p:nvPr/>
        </p:nvSpPr>
        <p:spPr>
          <a:xfrm>
            <a:off x="467544" y="5303877"/>
            <a:ext cx="4932040" cy="1200329"/>
          </a:xfrm>
          <a:prstGeom prst="rect">
            <a:avLst/>
          </a:prstGeom>
        </p:spPr>
        <p:txBody>
          <a:bodyPr wrap="square">
            <a:spAutoFit/>
          </a:bodyPr>
          <a:lstStyle/>
          <a:p>
            <a:r>
              <a:rPr lang="es-CO" sz="2400" b="1" dirty="0">
                <a:solidFill>
                  <a:srgbClr val="FF0000"/>
                </a:solidFill>
              </a:rPr>
              <a:t>Mira como creó Dios el matrimonio: (</a:t>
            </a:r>
            <a:r>
              <a:rPr lang="es-CO" sz="2400" b="1" dirty="0"/>
              <a:t>1</a:t>
            </a:r>
            <a:r>
              <a:rPr lang="es-CO" sz="2400" b="1" dirty="0">
                <a:solidFill>
                  <a:srgbClr val="FF0000"/>
                </a:solidFill>
              </a:rPr>
              <a:t>). Hombre y mujer (</a:t>
            </a:r>
            <a:r>
              <a:rPr lang="es-CO" sz="2400" b="1" dirty="0"/>
              <a:t>2</a:t>
            </a:r>
            <a:r>
              <a:rPr lang="es-CO" sz="2400" b="1" dirty="0">
                <a:solidFill>
                  <a:srgbClr val="FF0000"/>
                </a:solidFill>
              </a:rPr>
              <a:t>), los bendice y (</a:t>
            </a:r>
            <a:r>
              <a:rPr lang="es-CO" sz="2400" b="1" dirty="0"/>
              <a:t>3</a:t>
            </a:r>
            <a:r>
              <a:rPr lang="es-CO" sz="2400" b="1" dirty="0">
                <a:solidFill>
                  <a:srgbClr val="FF0000"/>
                </a:solidFill>
              </a:rPr>
              <a:t>), Procread.</a:t>
            </a:r>
          </a:p>
        </p:txBody>
      </p:sp>
    </p:spTree>
    <p:extLst>
      <p:ext uri="{BB962C8B-B14F-4D97-AF65-F5344CB8AC3E}">
        <p14:creationId xmlns:p14="http://schemas.microsoft.com/office/powerpoint/2010/main" val="17100136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down)">
                                      <p:cBhvr>
                                        <p:cTn id="55" dur="580">
                                          <p:stCondLst>
                                            <p:cond delay="0"/>
                                          </p:stCondLst>
                                        </p:cTn>
                                        <p:tgtEl>
                                          <p:spTgt spid="5"/>
                                        </p:tgtEl>
                                      </p:cBhvr>
                                    </p:animEffect>
                                    <p:anim calcmode="lin" valueType="num">
                                      <p:cBhvr>
                                        <p:cTn id="5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1" dur="26">
                                          <p:stCondLst>
                                            <p:cond delay="650"/>
                                          </p:stCondLst>
                                        </p:cTn>
                                        <p:tgtEl>
                                          <p:spTgt spid="5"/>
                                        </p:tgtEl>
                                      </p:cBhvr>
                                      <p:to x="100000" y="60000"/>
                                    </p:animScale>
                                    <p:animScale>
                                      <p:cBhvr>
                                        <p:cTn id="62" dur="166" decel="50000">
                                          <p:stCondLst>
                                            <p:cond delay="676"/>
                                          </p:stCondLst>
                                        </p:cTn>
                                        <p:tgtEl>
                                          <p:spTgt spid="5"/>
                                        </p:tgtEl>
                                      </p:cBhvr>
                                      <p:to x="100000" y="100000"/>
                                    </p:animScale>
                                    <p:animScale>
                                      <p:cBhvr>
                                        <p:cTn id="63" dur="26">
                                          <p:stCondLst>
                                            <p:cond delay="1312"/>
                                          </p:stCondLst>
                                        </p:cTn>
                                        <p:tgtEl>
                                          <p:spTgt spid="5"/>
                                        </p:tgtEl>
                                      </p:cBhvr>
                                      <p:to x="100000" y="80000"/>
                                    </p:animScale>
                                    <p:animScale>
                                      <p:cBhvr>
                                        <p:cTn id="64" dur="166" decel="50000">
                                          <p:stCondLst>
                                            <p:cond delay="1338"/>
                                          </p:stCondLst>
                                        </p:cTn>
                                        <p:tgtEl>
                                          <p:spTgt spid="5"/>
                                        </p:tgtEl>
                                      </p:cBhvr>
                                      <p:to x="100000" y="100000"/>
                                    </p:animScale>
                                    <p:animScale>
                                      <p:cBhvr>
                                        <p:cTn id="65" dur="26">
                                          <p:stCondLst>
                                            <p:cond delay="1642"/>
                                          </p:stCondLst>
                                        </p:cTn>
                                        <p:tgtEl>
                                          <p:spTgt spid="5"/>
                                        </p:tgtEl>
                                      </p:cBhvr>
                                      <p:to x="100000" y="90000"/>
                                    </p:animScale>
                                    <p:animScale>
                                      <p:cBhvr>
                                        <p:cTn id="66" dur="166" decel="50000">
                                          <p:stCondLst>
                                            <p:cond delay="1668"/>
                                          </p:stCondLst>
                                        </p:cTn>
                                        <p:tgtEl>
                                          <p:spTgt spid="5"/>
                                        </p:tgtEl>
                                      </p:cBhvr>
                                      <p:to x="100000" y="100000"/>
                                    </p:animScale>
                                    <p:animScale>
                                      <p:cBhvr>
                                        <p:cTn id="67" dur="26">
                                          <p:stCondLst>
                                            <p:cond delay="1808"/>
                                          </p:stCondLst>
                                        </p:cTn>
                                        <p:tgtEl>
                                          <p:spTgt spid="5"/>
                                        </p:tgtEl>
                                      </p:cBhvr>
                                      <p:to x="100000" y="95000"/>
                                    </p:animScale>
                                    <p:animScale>
                                      <p:cBhvr>
                                        <p:cTn id="6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1026" name="Picture 2" descr="Foto: ... Hermosa explicació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404664"/>
            <a:ext cx="8640961" cy="6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08515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58552"/>
            <a:ext cx="5122912" cy="3073411"/>
          </a:xfrm>
        </p:spPr>
        <p:txBody>
          <a:bodyPr>
            <a:normAutofit/>
          </a:bodyPr>
          <a:lstStyle/>
          <a:p>
            <a:pPr marL="0" indent="0">
              <a:buNone/>
            </a:pPr>
            <a:r>
              <a:rPr lang="es-CO" sz="3600" dirty="0"/>
              <a:t>No os engañéis; </a:t>
            </a:r>
            <a:r>
              <a:rPr lang="es-CO" sz="3600" u="sng" dirty="0"/>
              <a:t>Dios no puede ser burlado</a:t>
            </a:r>
            <a:r>
              <a:rPr lang="es-CO" sz="3600" dirty="0"/>
              <a:t>: pues todo lo que el hombre sembrare, eso también </a:t>
            </a:r>
            <a:r>
              <a:rPr lang="es-CO" sz="3600" dirty="0" smtClean="0"/>
              <a:t>segará</a:t>
            </a:r>
            <a:r>
              <a:rPr lang="es-CO" sz="3600" dirty="0"/>
              <a:t> </a:t>
            </a:r>
            <a:r>
              <a:rPr lang="es-CO" sz="3600" dirty="0" smtClean="0">
                <a:solidFill>
                  <a:srgbClr val="FF0000"/>
                </a:solidFill>
              </a:rPr>
              <a:t>(Gál,6:7).</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9" y="476672"/>
            <a:ext cx="2880320" cy="2351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940151" y="2970244"/>
            <a:ext cx="3172637" cy="1323439"/>
          </a:xfrm>
          <a:prstGeom prst="rect">
            <a:avLst/>
          </a:prstGeom>
        </p:spPr>
        <p:txBody>
          <a:bodyPr wrap="square">
            <a:spAutoFit/>
          </a:bodyPr>
          <a:lstStyle/>
          <a:p>
            <a:pPr algn="ctr"/>
            <a:r>
              <a:rPr lang="es-CO" sz="2000" b="1" dirty="0" smtClean="0"/>
              <a:t>Recuerda: Aunque </a:t>
            </a:r>
            <a:r>
              <a:rPr lang="es-CO" sz="2000" b="1" dirty="0"/>
              <a:t>tu esposa no te vea, Dios te ve, y tarde o temprano te las cobrará</a:t>
            </a:r>
            <a:r>
              <a:rPr lang="es-CO" sz="2000" b="1" dirty="0" smtClean="0"/>
              <a:t>.</a:t>
            </a:r>
            <a:endParaRPr lang="es-CO" sz="2000" b="1" dirty="0"/>
          </a:p>
        </p:txBody>
      </p:sp>
      <p:sp>
        <p:nvSpPr>
          <p:cNvPr id="5" name="4 Rectángulo"/>
          <p:cNvSpPr/>
          <p:nvPr/>
        </p:nvSpPr>
        <p:spPr>
          <a:xfrm>
            <a:off x="1115616" y="4437112"/>
            <a:ext cx="6264696" cy="1846659"/>
          </a:xfrm>
          <a:prstGeom prst="rect">
            <a:avLst/>
          </a:prstGeom>
        </p:spPr>
        <p:txBody>
          <a:bodyPr wrap="square">
            <a:spAutoFit/>
          </a:bodyPr>
          <a:lstStyle/>
          <a:p>
            <a:pPr algn="ctr"/>
            <a:r>
              <a:rPr lang="es-CO" sz="3200" dirty="0"/>
              <a:t>El mismo Señor Jesucristo dice, que la paga del pecado es </a:t>
            </a:r>
            <a:r>
              <a:rPr lang="es-CO" sz="3200" dirty="0" smtClean="0"/>
              <a:t>muerte </a:t>
            </a:r>
            <a:r>
              <a:rPr lang="es-CO" sz="3200" dirty="0" smtClean="0">
                <a:solidFill>
                  <a:srgbClr val="FF0000"/>
                </a:solidFill>
              </a:rPr>
              <a:t>(Rom. 6:32).</a:t>
            </a:r>
            <a:r>
              <a:rPr lang="es-CO" sz="3200" dirty="0">
                <a:solidFill>
                  <a:srgbClr val="FF0000"/>
                </a:solidFill>
              </a:rPr>
              <a:t> </a:t>
            </a:r>
            <a:r>
              <a:rPr lang="es-CO" dirty="0"/>
              <a:t/>
            </a:r>
            <a:br>
              <a:rPr lang="es-CO" dirty="0"/>
            </a:br>
            <a:endParaRPr lang="es-CO" dirty="0"/>
          </a:p>
        </p:txBody>
      </p:sp>
      <p:sp>
        <p:nvSpPr>
          <p:cNvPr id="6" name="5 Igual que"/>
          <p:cNvSpPr/>
          <p:nvPr/>
        </p:nvSpPr>
        <p:spPr>
          <a:xfrm>
            <a:off x="-108520" y="5989679"/>
            <a:ext cx="8856984" cy="914400"/>
          </a:xfrm>
          <a:prstGeom prst="mathEqual">
            <a:avLst>
              <a:gd name="adj1" fmla="val 23520"/>
              <a:gd name="adj2" fmla="val 5309"/>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7022214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dirty="0" smtClean="0"/>
              <a:t>La pregunta es: ¿El homosexual nace o se hace?.</a:t>
            </a:r>
            <a:endParaRPr lang="es-CO" dirty="0"/>
          </a:p>
        </p:txBody>
      </p:sp>
      <p:sp>
        <p:nvSpPr>
          <p:cNvPr id="4" name="3 Rectángulo"/>
          <p:cNvSpPr/>
          <p:nvPr/>
        </p:nvSpPr>
        <p:spPr>
          <a:xfrm>
            <a:off x="539552" y="2136339"/>
            <a:ext cx="8208912" cy="4524315"/>
          </a:xfrm>
          <a:prstGeom prst="rect">
            <a:avLst/>
          </a:prstGeom>
        </p:spPr>
        <p:txBody>
          <a:bodyPr wrap="square">
            <a:spAutoFit/>
          </a:bodyPr>
          <a:lstStyle/>
          <a:p>
            <a:pPr algn="ctr"/>
            <a:r>
              <a:rPr lang="es-CO" sz="3200" dirty="0"/>
              <a:t>No se nace así, se hace: </a:t>
            </a:r>
          </a:p>
          <a:p>
            <a:pPr algn="ctr"/>
            <a:r>
              <a:rPr lang="es-CO" sz="3200" dirty="0"/>
              <a:t>Se han hecho muchas investigaciones científicas y no se encontraron pruebas. </a:t>
            </a:r>
          </a:p>
          <a:p>
            <a:pPr algn="ctr"/>
            <a:endParaRPr lang="es-CO" sz="3200" dirty="0"/>
          </a:p>
          <a:p>
            <a:pPr algn="ctr"/>
            <a:r>
              <a:rPr lang="es-CO" sz="3200" dirty="0"/>
              <a:t>Es la mente del hombre o la mujer que prefiere escoger formas de vida a su gusto para ir en contra de los principios </a:t>
            </a:r>
            <a:r>
              <a:rPr lang="es-CO" sz="3200" dirty="0" smtClean="0"/>
              <a:t>establecidos por </a:t>
            </a:r>
            <a:r>
              <a:rPr lang="es-CO" sz="3200" dirty="0"/>
              <a:t>Dios. </a:t>
            </a:r>
            <a:br>
              <a:rPr lang="es-CO" sz="3200" dirty="0"/>
            </a:br>
            <a:r>
              <a:rPr lang="es-CO" sz="3200" dirty="0"/>
              <a:t/>
            </a:r>
            <a:br>
              <a:rPr lang="es-CO" sz="3200" dirty="0"/>
            </a:br>
            <a:endParaRPr lang="es-CO" sz="3200" dirty="0"/>
          </a:p>
        </p:txBody>
      </p:sp>
      <p:sp>
        <p:nvSpPr>
          <p:cNvPr id="5" name="4 Igual que"/>
          <p:cNvSpPr/>
          <p:nvPr/>
        </p:nvSpPr>
        <p:spPr>
          <a:xfrm>
            <a:off x="1187624" y="5780112"/>
            <a:ext cx="6480720" cy="9144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76248269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60000"/>
              <a:lumOff val="40000"/>
            </a:schemeClr>
          </a:solidFill>
        </p:spPr>
        <p:txBody>
          <a:bodyPr>
            <a:normAutofit fontScale="90000"/>
          </a:bodyPr>
          <a:lstStyle/>
          <a:p>
            <a:r>
              <a:rPr lang="es-CO" dirty="0"/>
              <a:t>Si la homosexualidad no fuera pecado, </a:t>
            </a:r>
            <a:r>
              <a:rPr lang="es-CO" dirty="0" smtClean="0"/>
              <a:t>entonces Dios no transformara:</a:t>
            </a:r>
            <a:endParaRPr lang="es-CO" dirty="0"/>
          </a:p>
        </p:txBody>
      </p:sp>
      <p:pic>
        <p:nvPicPr>
          <p:cNvPr id="2050" name="Picture 2" descr="Foto: ALELUYA!!! GLORIA DIOS POR ESTOS TESTIMONIOS! &#10;DIOS CAMBIA POR DENTRO Y POR FU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556792"/>
            <a:ext cx="7272808" cy="41044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877272"/>
            <a:ext cx="9144000" cy="830997"/>
          </a:xfrm>
          <a:prstGeom prst="rect">
            <a:avLst/>
          </a:prstGeom>
          <a:solidFill>
            <a:schemeClr val="accent6">
              <a:lumMod val="60000"/>
              <a:lumOff val="40000"/>
            </a:schemeClr>
          </a:solidFill>
        </p:spPr>
        <p:txBody>
          <a:bodyPr wrap="square">
            <a:spAutoFit/>
          </a:bodyPr>
          <a:lstStyle/>
          <a:p>
            <a:pPr algn="ctr"/>
            <a:r>
              <a:rPr lang="es-CO" sz="2400" b="1" dirty="0"/>
              <a:t>Esta mujer era </a:t>
            </a:r>
            <a:r>
              <a:rPr lang="es-CO" sz="2400" b="1" dirty="0" smtClean="0"/>
              <a:t>lesbiana, </a:t>
            </a:r>
            <a:r>
              <a:rPr lang="es-CO" sz="2400" b="1" dirty="0"/>
              <a:t>y este </a:t>
            </a:r>
            <a:r>
              <a:rPr lang="es-CO" sz="2400" b="1" dirty="0" smtClean="0"/>
              <a:t>hombre homosexual, </a:t>
            </a:r>
            <a:r>
              <a:rPr lang="es-CO" sz="2400" b="1" dirty="0"/>
              <a:t>y cuando el Evangelio llegó a su corazón, fueron transformados.</a:t>
            </a:r>
          </a:p>
        </p:txBody>
      </p:sp>
    </p:spTree>
    <p:extLst>
      <p:ext uri="{BB962C8B-B14F-4D97-AF65-F5344CB8AC3E}">
        <p14:creationId xmlns:p14="http://schemas.microsoft.com/office/powerpoint/2010/main" val="394534229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60000"/>
              <a:lumOff val="40000"/>
            </a:schemeClr>
          </a:solidFill>
        </p:spPr>
        <p:txBody>
          <a:bodyPr>
            <a:normAutofit fontScale="90000"/>
          </a:bodyPr>
          <a:lstStyle/>
          <a:p>
            <a:r>
              <a:rPr lang="es-CO" dirty="0" smtClean="0">
                <a:effectLst>
                  <a:outerShdw blurRad="38100" dist="38100" dir="2700000" algn="tl">
                    <a:srgbClr val="000000">
                      <a:alpha val="43137"/>
                    </a:srgbClr>
                  </a:outerShdw>
                </a:effectLst>
                <a:latin typeface="Agency FB" pitchFamily="34" charset="0"/>
              </a:rPr>
              <a:t>¿Cuál es el secreto para </a:t>
            </a:r>
            <a:r>
              <a:rPr lang="es-CO" u="sng" dirty="0" smtClean="0">
                <a:effectLst>
                  <a:outerShdw blurRad="38100" dist="38100" dir="2700000" algn="tl">
                    <a:srgbClr val="000000">
                      <a:alpha val="43137"/>
                    </a:srgbClr>
                  </a:outerShdw>
                </a:effectLst>
                <a:latin typeface="Agency FB" pitchFamily="34" charset="0"/>
              </a:rPr>
              <a:t>evitar</a:t>
            </a:r>
            <a:r>
              <a:rPr lang="es-CO" dirty="0" smtClean="0">
                <a:effectLst>
                  <a:outerShdw blurRad="38100" dist="38100" dir="2700000" algn="tl">
                    <a:srgbClr val="000000">
                      <a:alpha val="43137"/>
                    </a:srgbClr>
                  </a:outerShdw>
                </a:effectLst>
                <a:latin typeface="Agency FB" pitchFamily="34" charset="0"/>
              </a:rPr>
              <a:t> caer en esta tentación o para </a:t>
            </a:r>
            <a:r>
              <a:rPr lang="es-CO" u="sng" dirty="0" smtClean="0">
                <a:effectLst>
                  <a:outerShdw blurRad="38100" dist="38100" dir="2700000" algn="tl">
                    <a:srgbClr val="000000">
                      <a:alpha val="43137"/>
                    </a:srgbClr>
                  </a:outerShdw>
                </a:effectLst>
                <a:latin typeface="Agency FB" pitchFamily="34" charset="0"/>
              </a:rPr>
              <a:t>despojarse</a:t>
            </a:r>
            <a:r>
              <a:rPr lang="es-CO" dirty="0" smtClean="0">
                <a:effectLst>
                  <a:outerShdw blurRad="38100" dist="38100" dir="2700000" algn="tl">
                    <a:srgbClr val="000000">
                      <a:alpha val="43137"/>
                    </a:srgbClr>
                  </a:outerShdw>
                </a:effectLst>
                <a:latin typeface="Agency FB" pitchFamily="34" charset="0"/>
              </a:rPr>
              <a:t> de ella?</a:t>
            </a:r>
            <a:endParaRPr lang="es-CO" dirty="0">
              <a:effectLst>
                <a:outerShdw blurRad="38100" dist="38100" dir="2700000" algn="tl">
                  <a:srgbClr val="000000">
                    <a:alpha val="43137"/>
                  </a:srgbClr>
                </a:outerShdw>
              </a:effectLst>
              <a:latin typeface="Agency FB" pitchFamily="34" charset="0"/>
            </a:endParaRPr>
          </a:p>
        </p:txBody>
      </p:sp>
      <p:sp>
        <p:nvSpPr>
          <p:cNvPr id="3" name="2 Marcador de contenido"/>
          <p:cNvSpPr>
            <a:spLocks noGrp="1"/>
          </p:cNvSpPr>
          <p:nvPr>
            <p:ph idx="1"/>
          </p:nvPr>
        </p:nvSpPr>
        <p:spPr>
          <a:xfrm>
            <a:off x="457200" y="1600200"/>
            <a:ext cx="3250704" cy="4525963"/>
          </a:xfrm>
        </p:spPr>
        <p:txBody>
          <a:bodyPr>
            <a:noAutofit/>
          </a:bodyPr>
          <a:lstStyle/>
          <a:p>
            <a:pPr marL="0" indent="0" algn="ctr">
              <a:buNone/>
            </a:pPr>
            <a:r>
              <a:rPr lang="es-CO" sz="6000" dirty="0" smtClean="0"/>
              <a:t>Lea 1Tes.5:16-18. «Orad sin cesar»</a:t>
            </a:r>
            <a:endParaRPr lang="es-CO" sz="6000" dirty="0"/>
          </a:p>
        </p:txBody>
      </p:sp>
      <p:pic>
        <p:nvPicPr>
          <p:cNvPr id="3074" name="Picture 2" descr="Foto: Acérquense a Dios, y Dios se acercará a ustedes.&#10;Santiago 4: 8 (NL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1628800"/>
            <a:ext cx="4762500"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9587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heel(1)">
                                      <p:cBhvr>
                                        <p:cTn id="10"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40000"/>
              <a:lumOff val="60000"/>
            </a:schemeClr>
          </a:solidFill>
        </p:spPr>
        <p:txBody>
          <a:bodyPr>
            <a:normAutofit fontScale="90000"/>
          </a:bodyPr>
          <a:lstStyle/>
          <a:p>
            <a:r>
              <a:rPr lang="es-CO" b="1" dirty="0" smtClean="0">
                <a:effectLst>
                  <a:outerShdw blurRad="38100" dist="38100" dir="2700000" algn="tl">
                    <a:srgbClr val="000000">
                      <a:alpha val="43137"/>
                    </a:srgbClr>
                  </a:outerShdw>
                </a:effectLst>
              </a:rPr>
              <a:t>¿Qué sucede cuando Cristo forma parte del hogar?</a:t>
            </a:r>
            <a:endParaRPr lang="es-CO" b="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376422" y="1781904"/>
            <a:ext cx="4627625" cy="4011935"/>
          </a:xfrm>
        </p:spPr>
        <p:txBody>
          <a:bodyPr>
            <a:noAutofit/>
          </a:bodyPr>
          <a:lstStyle/>
          <a:p>
            <a:pPr marL="0" indent="0" algn="ctr">
              <a:buNone/>
            </a:pPr>
            <a:r>
              <a:rPr lang="es-CO" sz="3600" dirty="0"/>
              <a:t>Con el Señor en medio del matrimonio todo es más </a:t>
            </a:r>
            <a:r>
              <a:rPr lang="es-CO" sz="3600" dirty="0" smtClean="0"/>
              <a:t>llevadero. «</a:t>
            </a:r>
            <a:r>
              <a:rPr lang="es-CO" sz="3600" b="1" dirty="0" smtClean="0"/>
              <a:t>Acercaos </a:t>
            </a:r>
            <a:r>
              <a:rPr lang="es-CO" sz="3600" b="1" dirty="0"/>
              <a:t>a Dios, y </a:t>
            </a:r>
            <a:r>
              <a:rPr lang="es-CO" sz="3600" b="1" dirty="0" smtClean="0"/>
              <a:t>Él </a:t>
            </a:r>
            <a:r>
              <a:rPr lang="es-CO" sz="3600" b="1" dirty="0"/>
              <a:t>se acercará a </a:t>
            </a:r>
            <a:r>
              <a:rPr lang="es-CO" sz="3600" b="1" dirty="0" smtClean="0"/>
              <a:t>vosotros</a:t>
            </a:r>
            <a:r>
              <a:rPr lang="es-CO" sz="3600" dirty="0" smtClean="0"/>
              <a:t>..»</a:t>
            </a:r>
            <a:r>
              <a:rPr lang="es-CO" sz="3600" dirty="0"/>
              <a:t> </a:t>
            </a:r>
            <a:r>
              <a:rPr lang="es-CO" sz="3600" b="1" u="sng" dirty="0" smtClean="0">
                <a:solidFill>
                  <a:srgbClr val="FF0000"/>
                </a:solidFill>
              </a:rPr>
              <a:t>Santiago </a:t>
            </a:r>
            <a:r>
              <a:rPr lang="es-CO" sz="3600" b="1" u="sng" dirty="0">
                <a:solidFill>
                  <a:srgbClr val="FF0000"/>
                </a:solidFill>
              </a:rPr>
              <a:t>4: </a:t>
            </a:r>
            <a:r>
              <a:rPr lang="es-CO" sz="3600" b="1" u="sng" dirty="0" smtClean="0">
                <a:solidFill>
                  <a:srgbClr val="FF0000"/>
                </a:solidFill>
              </a:rPr>
              <a:t>8.</a:t>
            </a:r>
            <a:endParaRPr lang="es-CO" sz="3600" b="1" u="sng" dirty="0">
              <a:solidFill>
                <a:srgbClr val="FF0000"/>
              </a:solidFill>
            </a:endParaRPr>
          </a:p>
        </p:txBody>
      </p:sp>
      <p:pic>
        <p:nvPicPr>
          <p:cNvPr id="4098" name="Picture 2" descr="Foto: PAREJAS BENDECIDAS&#10;Comparte esta publicación, instruyamos sobre La Palabra de Dios y llenemos de amor al mundo &#10;&#10;https://www.facebook.com/pages/PAREJAS-BENDECIDAS/2242113476285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772816"/>
            <a:ext cx="4139952" cy="4371975"/>
          </a:xfrm>
          <a:prstGeom prst="rect">
            <a:avLst/>
          </a:prstGeom>
          <a:noFill/>
          <a:extLst>
            <a:ext uri="{909E8E84-426E-40DD-AFC4-6F175D3DCCD1}">
              <a14:hiddenFill xmlns:a14="http://schemas.microsoft.com/office/drawing/2010/main">
                <a:solidFill>
                  <a:srgbClr val="FFFFFF"/>
                </a:solidFill>
              </a14:hiddenFill>
            </a:ext>
          </a:extLst>
        </p:spPr>
      </p:pic>
      <p:sp>
        <p:nvSpPr>
          <p:cNvPr id="5" name="4 Medio marco"/>
          <p:cNvSpPr/>
          <p:nvPr/>
        </p:nvSpPr>
        <p:spPr>
          <a:xfrm rot="16200000">
            <a:off x="2710645" y="3423076"/>
            <a:ext cx="914401" cy="5688632"/>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6849979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heel(1)">
                                      <p:cBhvr>
                                        <p:cTn id="10" dur="2000"/>
                                        <p:tgtEl>
                                          <p:spTgt spid="409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5122" name="Picture 2" descr="Foto: Su testimonio es la historia de cómo Cristo ha hecho la diferencia en su vida. &#10;Pedro nos dice que fuimos escogidos por Dios &quot;para hacer su obra y hablar por él, para decirle a otros la diferencia – como entre el día y la noche – que él ha hecho en ustedes.&quot;  Esta es la esencia de dar su testimonio – es simplemente compartir sus experiencias personales acerca del Señor.&#10;&#10;1 Pedro 2:9&#10;Reina-Valera 1960 (RVR1960)&#10;El pueblo de Dios&#10;&#10;9 Mas vosotros sois linaje escogido, real sacerdocio, nación santa, pueblo adquirido por Dios, para que anunciéis las virtudes de aquel que os llamó de las tinieblas a su luz admir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548680"/>
            <a:ext cx="7920880" cy="583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6389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692697"/>
            <a:ext cx="3456384" cy="3960440"/>
          </a:xfrm>
        </p:spPr>
        <p:txBody>
          <a:bodyPr>
            <a:normAutofit lnSpcReduction="10000"/>
          </a:bodyPr>
          <a:lstStyle/>
          <a:p>
            <a:pPr marL="0" indent="0" algn="ctr">
              <a:buNone/>
            </a:pPr>
            <a:r>
              <a:rPr lang="es-CO" dirty="0">
                <a:solidFill>
                  <a:srgbClr val="FF0000"/>
                </a:solidFill>
              </a:rPr>
              <a:t>Eclesiastés </a:t>
            </a:r>
            <a:r>
              <a:rPr lang="es-CO" dirty="0" smtClean="0">
                <a:solidFill>
                  <a:srgbClr val="FF0000"/>
                </a:solidFill>
              </a:rPr>
              <a:t>4:4. Reina-Valera 1995. </a:t>
            </a:r>
            <a:r>
              <a:rPr lang="es-CO" dirty="0" smtClean="0"/>
              <a:t>«He </a:t>
            </a:r>
            <a:r>
              <a:rPr lang="es-CO" dirty="0"/>
              <a:t>visto asimismo que toda obra bien hecha despierta la envidia del hombre contra su </a:t>
            </a:r>
            <a:r>
              <a:rPr lang="es-CO" dirty="0" smtClean="0"/>
              <a:t>prójimo..»</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620688"/>
            <a:ext cx="3888432"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797152"/>
            <a:ext cx="7776864" cy="19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603440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 calcmode="lin" valueType="num">
                                      <p:cBhvr>
                                        <p:cTn id="12" dur="1000" fill="hold"/>
                                        <p:tgtEl>
                                          <p:spTgt spid="1028"/>
                                        </p:tgtEl>
                                        <p:attrNameLst>
                                          <p:attrName>ppt_w</p:attrName>
                                        </p:attrNameLst>
                                      </p:cBhvr>
                                      <p:tavLst>
                                        <p:tav tm="0">
                                          <p:val>
                                            <p:fltVal val="0"/>
                                          </p:val>
                                        </p:tav>
                                        <p:tav tm="100000">
                                          <p:val>
                                            <p:strVal val="#ppt_w"/>
                                          </p:val>
                                        </p:tav>
                                      </p:tavLst>
                                    </p:anim>
                                    <p:anim calcmode="lin" valueType="num">
                                      <p:cBhvr>
                                        <p:cTn id="13" dur="1000" fill="hold"/>
                                        <p:tgtEl>
                                          <p:spTgt spid="1028"/>
                                        </p:tgtEl>
                                        <p:attrNameLst>
                                          <p:attrName>ppt_h</p:attrName>
                                        </p:attrNameLst>
                                      </p:cBhvr>
                                      <p:tavLst>
                                        <p:tav tm="0">
                                          <p:val>
                                            <p:fltVal val="0"/>
                                          </p:val>
                                        </p:tav>
                                        <p:tav tm="100000">
                                          <p:val>
                                            <p:strVal val="#ppt_h"/>
                                          </p:val>
                                        </p:tav>
                                      </p:tavLst>
                                    </p:anim>
                                    <p:anim calcmode="lin" valueType="num">
                                      <p:cBhvr>
                                        <p:cTn id="14" dur="1000" fill="hold"/>
                                        <p:tgtEl>
                                          <p:spTgt spid="1028"/>
                                        </p:tgtEl>
                                        <p:attrNameLst>
                                          <p:attrName>style.rotation</p:attrName>
                                        </p:attrNameLst>
                                      </p:cBhvr>
                                      <p:tavLst>
                                        <p:tav tm="0">
                                          <p:val>
                                            <p:fltVal val="90"/>
                                          </p:val>
                                        </p:tav>
                                        <p:tav tm="100000">
                                          <p:val>
                                            <p:fltVal val="0"/>
                                          </p:val>
                                        </p:tav>
                                      </p:tavLst>
                                    </p:anim>
                                    <p:animEffect transition="in" filter="fade">
                                      <p:cBhvr>
                                        <p:cTn id="15"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6146" name="Picture 2" descr="Foto: Eclesiastés 4&#10;Reina-Valera 1960 (RVR1960)&#10;4  Me volví y vi todas las violencias que se hacen debajo del sol; y he aquí las lágrimas de los oprimidos, sin tener quien los consuele; y la fuerza estaba en la mano de sus opresores, y para ellos no había consolador.&#10;&#10;2 Y alabé yo a los finados, los que ya murieron, más que a los vivientes, los que viven todavía.&#10;&#10;3 Y tuve por más feliz que unos y otros al que no ha sido aún, que no ha visto las malas obras que debajo del sol se hacen.&#10;&#10;4 He visto asimismo que todo trabajo y toda excelencia de obras despierta la envidia del hombre contra su prójimo. También esto es vanidad y aflicción de espíritu.&#10;&#10;5 El necio cruza sus manos y come su misma carne.&#10;&#10;6 Más vale un puño lleno con descanso, que ambos puños llenos con trabajo y aflicción de espíritu.&#10;&#10;7 Yo me volví otra vez, y vi vanidad debajo del sol.&#10;&#10;8 Está un hombre solo y sin sucesor, que no tiene hijo ni hermano; pero nunca cesa de trabajar, ni sus ojos se sacian de sus riquezas, ni se pregunta: ¿Para quién trabajo yo, y defraudo mi alma del bien? También esto es vanidad, y duro trabajo.&#10;&#10;9 Mejores son dos que uno; porque tienen mejor paga de su trabajo.&#10;&#10;10 Porque si cayeren, el uno levantará a su compañero; pero !!ay del solo! que cuando cayere, no habrá segundo que lo levante.&#10;&#10;11 También si dos durmieren juntos, se calentarán mutuamente; mas ¿cómo se calentará uno solo?&#10;&#10;12 Y si alguno prevaleciere contra uno, dos le resistirán; y cordón de tres dobleces no se rompe pronto.&#10;&#10;13 Mejor es el muchacho pobre y sabio, que el rey viejo y necio que no admite consejos;&#10;&#10;14 porque de la cárcel salió para reinar, aunque en su reino nació pobre.&#10;&#10;15 Vi a todos los que viven debajo del sol caminando con el muchacho sucesor, que estará en lugar de aquél.&#10;&#10;16 No tenía fin la muchedumbre del pueblo que le seguía; sin embargo, los que vengan después tampoco estarán contentos de él. Y esto es también vanidad y aflicción de espíritu&#10;&#10;PAREJAS BENDECIDAS&#10;Comparte esta publicación, instruyamos sobre La Palabra de Dios y llenemos de amor al mundo &#10;&#10;https://www.facebook.com/pages/PAREJAS-BENDECIDAS/2242113476285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496944"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0628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Recuerda siempre que el matrimonio tubo su origen en Dios, por tanto:</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819275"/>
            <a:ext cx="6984776" cy="4562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334402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Tu necesitas un comenzar de nuevo, teniendo en cuenta lo </a:t>
            </a:r>
            <a:r>
              <a:rPr lang="es-CO" b="1" dirty="0" smtClean="0"/>
              <a:t>que Él dijo</a:t>
            </a:r>
            <a:r>
              <a:rPr lang="es-CO" dirty="0" smtClean="0"/>
              <a:t>:</a:t>
            </a:r>
            <a:endParaRPr lang="es-CO" dirty="0"/>
          </a:p>
        </p:txBody>
      </p:sp>
      <p:sp>
        <p:nvSpPr>
          <p:cNvPr id="3" name="2 Marcador de contenido"/>
          <p:cNvSpPr>
            <a:spLocks noGrp="1"/>
          </p:cNvSpPr>
          <p:nvPr>
            <p:ph idx="1"/>
          </p:nvPr>
        </p:nvSpPr>
        <p:spPr>
          <a:xfrm>
            <a:off x="457200" y="1600201"/>
            <a:ext cx="4042792" cy="4061048"/>
          </a:xfrm>
        </p:spPr>
        <p:txBody>
          <a:bodyPr>
            <a:normAutofit fontScale="92500"/>
          </a:bodyPr>
          <a:lstStyle/>
          <a:p>
            <a:pPr marL="0" indent="0" algn="ctr">
              <a:buNone/>
            </a:pPr>
            <a:endParaRPr lang="es-CO" dirty="0" smtClean="0"/>
          </a:p>
          <a:p>
            <a:pPr marL="0" indent="0" algn="ctr">
              <a:buNone/>
            </a:pPr>
            <a:r>
              <a:rPr lang="es-CO" dirty="0" smtClean="0"/>
              <a:t>"</a:t>
            </a:r>
            <a:r>
              <a:rPr lang="es-CO" sz="3600" dirty="0"/>
              <a:t>De cierto, de cierto te digo, que el que no naciere de agua y del Espíritu, no puede entrar en el Reino de Dios." </a:t>
            </a:r>
            <a:r>
              <a:rPr lang="es-CO" sz="3600" b="1" u="sng" dirty="0"/>
              <a:t>Juan 3:3,5</a:t>
            </a:r>
          </a:p>
        </p:txBody>
      </p:sp>
      <p:pic>
        <p:nvPicPr>
          <p:cNvPr id="7170" name="Picture 2" descr="Foto: JESUS dijo:&#10;&#10;&quot;De cierto, de cierto te digo, que el que no naciere de nuevo, no puede ver el Reino de Dios.&quot;&#10;&#10;&quot;De cierto, de cierto te digo, que el que no naciere de agua y del Espíritu, no puede entrar en el Reino de Dios.&quot; Juan 3:3,5&#10;&#10;&#10;&#10;Nacido de nuevo del agua y del Espíritu&#10;&#10;&quot;Respondió JESUS: De cierto, de cierto te digo, que el que no naciere de agua y del Espíritu, no puede entrar en el reino de Dios&quot; Juan 3:5    &#10;&#10;&quot;El, de su voluntad, nos hizo nacer por la Palabra de verdad.&quot; Stgo.1:18&#10;&#10;&quot;Desead, como niños recién nacidos,la leche espiritual no adulterada, para que por ella crezcáis para salvación.&quot;  1 Pedro 2:2 &#10;.&#10; &#10;&#10;Nueva criatura nacida de Dios&#10;&#10;&quot;Mas a todos los que le recibieron, a los que creen en su Nombre, les dió potestad de ser hechos hijos de Dios; los cuales no son engendrados de sangre, ni de voluntad de carne, ni de voluntad de varón, sino de Dios&quot; Juan.1:12-13&#10;&#10;&quot;Mirad cual amor nos ha dado el Padre, para que seamos llamados hijos de Dios; por esto el mundo no nos conoce, porque no le conoció a El. Amados, ahora somos hijos de Dios, y aun no se ha manifestado lo que hemos de ser; pero sabemos que cuando El se manifieste, seremos semejantes a El, porque le veremos tal como es. 1 Juan 3:1-2&#10;&#10; &#10;&#10;Todas las cosas son hechas nuevas&#10;&#10;&quot;De modo que si alguno está en Cristo, nueva criatura es; las cosas viejas pasaron; he aquí todas son hechas nuevas.&quot;  2 Corintios 5:17&#10;&#10; &#10;&#10;Ha pasado de muerte a vida&#10;&#10;&quot;De cierto, de cierto os digo: &#10;El que oye mi Palabra, y cree al que me envió, tiene vida eterna; y no vendrá a condenación, mas ha pasado de muerte a vida.&quot; Juan 5:24&#10;&#10;&quot;Le dijo JESUS: Yo soy la resurrección y la vida; el que cree en mí, aunque esté muerto, vivirá.&quot; Juan 11:25&#10;&#10; &#10;&#10;Ha pasado de las tinieblas a la luz&#10;&#10;&quot;Mas vosotros sois linaje escogido, real sacerdocio, nación santa, pueblo adquirido por Dios, para que anunciéis las virtudes de Aquel que os llamó de las tinieblas a su luz admirable.&quot; 1Pedro2:9&#10;&#10;&quot;El cual nos ha librado de la potestad de las tinieblas, y trasladado al reino de su amado Hijo.&quot; Colosenses 1:13&#10;&#10;&quot;Yo soy la luz del mundo; el que me sigue, no andará en tinieblas, sino que tendrá la luz de la vida.&quot;  Juan 8:12&#10;&#10;&quot; Porque en otro tiempo erais tinieblas, nas ahora sois luz en el Señor; andad como hijos de luz.&quot; Efesios 5:8&#10;&#10; &#10;&#10;Ahora es una criatura espiritual&#10;&#10;&quot; Lo que es nacido de la carne, carne es; y lo que es nacido del Espíritu, espíritu es.&quot; Juan 3:6&#10;&#10;&quot;Pero los que son de Cristo han crucificado la carne con sus pasiones y deseos. Si vivimos por el Espíritu, andemos también por el Espíritu.&quot; Gálatas..5:24-25&#10;&#10; &#10;&#10;Guiado por el Espíritu Santo de Dios&#10;&#10;&quot;Porque si vivis conforme a la carne, moriréis; mas si por el Espíritu hacéis morir las obras de la carne, viviréis.&quot;&#10;&#10;&quot;Porque todos los que son guiados por el Espíritu de Dios, éstos son hijos de Dios.&quot; Rom. 8:13-14&#10;&#10;Y nosotros no hemos recibido el espíritu del mundo, sino el Espíritu que proviene d Dios, para que sepamos lo que Dios nos ha concedido. 1Corintios..2:12&#10;&#10; &#10;&#10;Es parte de la Familia de Dios&#10;&#10;&quot;Así que ya no sois extranjeros ni advenedizos, sino conciudadanos de los santos, y miembros de la familia de Dios.&quot; Efesios 2:19&#10;&#10;&quot;Vosotros que en otro tiempo no erais pueblo, pero que ahora sois pueblo de Dios; que en otro tiempo no habíais alcanzado misericordia pero ahora habéis alcanzado misericordia.&quot; 1Pedro2:9-10&#10;&#10; &#10;&#10;Anda por Fe en la Palabra de Dios&#10;&#10;&quot;Porque por FE andamos, no por vista.&quot;  2 Corintios 5:7&#10;&#10;&quot;Porque en el evangelio la justicia de Dios se revela por FE y para FE, como está escrito: Mas el justo por la FE vivirá.&quot; Romanos 1:17&#10;&#10;&quot;Mas el justo vivirá por FE; y si retrocediere. no agradará a mi alma.&quot; Hebreos..10:38&#10;&#10;&quot;Pues todos sois hijos de Dios por la FE en Cristo JESUS.&quot; Gálatas 3:26&#10;&#10; &#10;&#10;Piensa en las cosas que son del Espíritu&#10;&#10;&quot;Porque los que son de la carne piensan en las cosas de la carne; pero los que son del Espíritu, en las cosas del Espíritu.&quot; Romanos 8:5&#10;&#10;&quot;Esto, pues, digo y requiero en el Señor: que ya no andéis como los otros gentiles, que andan en la vanidad de su mente.&quot;&#10;&#10;&quot;...Renovaos en el espíritu de vuestra mente.&quot; Efesios 4:17,23&#10;&#10;&quot;No os conforméis a este siglo, sino transformaos por medio de la renovación de vuestro entendimiento , para que comprobéis cuál sea la buena voluntad de Dios, agradable y perfecta.&quot; Romanos 12:2&#10;&#10; &#10;&#10;No anda conforme a la carne, sino conforme al Espíritu&#10;&#10;&quot;Ahora, pues, ninguna condenación hay para los que están en Cristo Jesús, los que no andan conforme a la carne, sino conforme al Espíritu.&quot; Romanos..5:1&#10;&#10;&quot;Así que, hermanos, deudores somos, no a la carne, para que vivamos conforme a la carne; Porque si vivís conforme a la carne, moriréis; mas si por el Espíritu hacéis morir las obras de la carne, viviréis.&quot; Romanos.8:12-13&#10;&#10;&quot;Digo, pues: Andad en el Espíritu, y no satisfagáis los deseos de la carne.&quot;&#10;&#10;Porque el deseo de la carne es contra el Espíritu, y el del Espíritu es contra la carne; y éstos se oponen entre sí, para que no hagáis lo que quisieréis. Pero si sois guiados por el Espíritu, no estáis bajo la ley. Gálatas 5:16-18&#10;&#10; &#10;&#10;Se ocupa del Espíritu&#10;&#10;&quot;Porque el ocuparse de la carne es muerte, pero el ocuparse del Espíritu es vida y paz.&quot;&#10;&#10;Por cuanto los designios de la carne son enemistad contra Dios; porque no se sujetan a la ley de Dios , ni tampoco pueden;   Y los que viven según la carne no pueden agradar a Dios.&quot;&#10;&#10;Mas vosotros no vivís según la carne, sino según el Espíritu,si es que el Espíritu de Dios mora en vosotros.Y si alguno no tiene el Espíritu de Cristo, no es de El.&quot; Romanos 8:6-9&#10;&#10; &#10;&#10;Templo del Dios Viviente&#10;&#10;&quot;... Vosotros sois el templo del Dios viviente, como Dios dijo: Habitaré entre ellos, y seré su Dios, y ellos serán mi pueblo&quot; 2 Corintios 6:16&#10;&#10;¿No sabéis que sois templo de Dios y que el Espíritu de Dios mora en vosotros? 1 Corintios 3:16&#10;&#10;¿O ignoráis que vuestro cuerpo es templo del Espíritu Santo, el cual está en vosotros, el cual tenéis de Dios, y que no sois vuestros?&#10;&#10;Porque habéis sido comprados por precio; glorificad, pues, a Dios en vuestro cuerpo y en vuestro espíritu, los cuales son de Dios. 1Corintios.6:19-20&#10;&#10; &#10;&#10; Sed Sabios&#10;&#10;Mirad, pues, con diligencia cómo andéis, no como necios sino como sabios aprovechando bien el tiempo, porque los días son malos. No os embriaguéis con vino, en lo cual hay disolución; antes bien sed llenos del Espíritu.  EFESIOS.. 5:15-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969383"/>
            <a:ext cx="3838575" cy="3838576"/>
          </a:xfrm>
          <a:prstGeom prst="rect">
            <a:avLst/>
          </a:prstGeom>
          <a:noFill/>
          <a:extLst>
            <a:ext uri="{909E8E84-426E-40DD-AFC4-6F175D3DCCD1}">
              <a14:hiddenFill xmlns:a14="http://schemas.microsoft.com/office/drawing/2010/main">
                <a:solidFill>
                  <a:srgbClr val="FFFFFF"/>
                </a:solidFill>
              </a14:hiddenFill>
            </a:ext>
          </a:extLst>
        </p:spPr>
      </p:pic>
      <p:sp>
        <p:nvSpPr>
          <p:cNvPr id="4" name="3 Igual que"/>
          <p:cNvSpPr/>
          <p:nvPr/>
        </p:nvSpPr>
        <p:spPr>
          <a:xfrm>
            <a:off x="323528" y="5807959"/>
            <a:ext cx="8064896" cy="1050041"/>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12081749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4853136"/>
          </a:xfrm>
        </p:spPr>
        <p:txBody>
          <a:bodyPr>
            <a:normAutofit fontScale="85000" lnSpcReduction="10000"/>
          </a:bodyPr>
          <a:lstStyle/>
          <a:p>
            <a:pPr marL="0" indent="0" algn="ctr">
              <a:buNone/>
            </a:pPr>
            <a:r>
              <a:rPr lang="es-CO" sz="2600" b="1" dirty="0" smtClean="0">
                <a:solidFill>
                  <a:srgbClr val="FF0000"/>
                </a:solidFill>
              </a:rPr>
              <a:t>¡NO </a:t>
            </a:r>
            <a:r>
              <a:rPr lang="es-CO" sz="2600" b="1" dirty="0">
                <a:solidFill>
                  <a:srgbClr val="FF0000"/>
                </a:solidFill>
              </a:rPr>
              <a:t>CONDENA A </a:t>
            </a:r>
            <a:r>
              <a:rPr lang="es-CO" sz="2600" b="1" dirty="0" smtClean="0">
                <a:solidFill>
                  <a:srgbClr val="FF0000"/>
                </a:solidFill>
              </a:rPr>
              <a:t>NADIE! </a:t>
            </a:r>
            <a:r>
              <a:rPr lang="es-CO" sz="2600" b="1" dirty="0">
                <a:solidFill>
                  <a:srgbClr val="FF0000"/>
                </a:solidFill>
              </a:rPr>
              <a:t/>
            </a:r>
            <a:br>
              <a:rPr lang="es-CO" sz="2600" b="1" dirty="0">
                <a:solidFill>
                  <a:srgbClr val="FF0000"/>
                </a:solidFill>
              </a:rPr>
            </a:br>
            <a:r>
              <a:rPr lang="es-CO" sz="2600" b="1" dirty="0" smtClean="0">
                <a:solidFill>
                  <a:srgbClr val="FF0000"/>
                </a:solidFill>
              </a:rPr>
              <a:t>¡NO </a:t>
            </a:r>
            <a:r>
              <a:rPr lang="es-CO" sz="2600" b="1" dirty="0">
                <a:solidFill>
                  <a:srgbClr val="FF0000"/>
                </a:solidFill>
              </a:rPr>
              <a:t>DISCRIMINA A </a:t>
            </a:r>
            <a:r>
              <a:rPr lang="es-CO" sz="2600" b="1" dirty="0" smtClean="0">
                <a:solidFill>
                  <a:srgbClr val="FF0000"/>
                </a:solidFill>
              </a:rPr>
              <a:t>NADIE</a:t>
            </a:r>
            <a:r>
              <a:rPr lang="es-CO" sz="2600" b="1" dirty="0">
                <a:solidFill>
                  <a:srgbClr val="FF0000"/>
                </a:solidFill>
              </a:rPr>
              <a:t>!</a:t>
            </a:r>
            <a:r>
              <a:rPr lang="es-CO" sz="2600" b="1" dirty="0">
                <a:solidFill>
                  <a:srgbClr val="FF0000"/>
                </a:solidFill>
              </a:rPr>
              <a:t/>
            </a:r>
            <a:br>
              <a:rPr lang="es-CO" sz="2600" b="1" dirty="0">
                <a:solidFill>
                  <a:srgbClr val="FF0000"/>
                </a:solidFill>
              </a:rPr>
            </a:br>
            <a:r>
              <a:rPr lang="es-CO" sz="2600" b="1" dirty="0" smtClean="0">
                <a:solidFill>
                  <a:srgbClr val="FF0000"/>
                </a:solidFill>
              </a:rPr>
              <a:t>¡NO </a:t>
            </a:r>
            <a:r>
              <a:rPr lang="es-CO" sz="2600" b="1" dirty="0">
                <a:solidFill>
                  <a:srgbClr val="FF0000"/>
                </a:solidFill>
              </a:rPr>
              <a:t>FOMENTA EL </a:t>
            </a:r>
            <a:r>
              <a:rPr lang="es-CO" sz="2600" b="1" dirty="0" smtClean="0">
                <a:solidFill>
                  <a:srgbClr val="FF0000"/>
                </a:solidFill>
              </a:rPr>
              <a:t>ODIO! </a:t>
            </a:r>
            <a:r>
              <a:rPr lang="es-CO" dirty="0"/>
              <a:t> </a:t>
            </a:r>
            <a:br>
              <a:rPr lang="es-CO" dirty="0"/>
            </a:br>
            <a:r>
              <a:rPr lang="es-CO" dirty="0"/>
              <a:t/>
            </a:r>
            <a:br>
              <a:rPr lang="es-CO" dirty="0"/>
            </a:br>
            <a:r>
              <a:rPr lang="es-CO" b="1" u="sng" dirty="0"/>
              <a:t>SOLO CUMPLO UNA MISION. </a:t>
            </a:r>
            <a:endParaRPr lang="es-CO" b="1" u="sng" dirty="0" smtClean="0"/>
          </a:p>
          <a:p>
            <a:pPr marL="0" indent="0" algn="ctr">
              <a:buNone/>
            </a:pPr>
            <a:r>
              <a:rPr lang="es-CO" dirty="0" smtClean="0"/>
              <a:t>Predico el Santo Evangelio teniendo como base el amor de Dios, tal como eta revelado en la Biblia.</a:t>
            </a:r>
          </a:p>
          <a:p>
            <a:pPr marL="0" indent="0" algn="ctr">
              <a:buNone/>
            </a:pPr>
            <a:endParaRPr lang="es-CO" dirty="0" smtClean="0"/>
          </a:p>
          <a:p>
            <a:pPr marL="0" indent="0" algn="ctr">
              <a:buNone/>
            </a:pPr>
            <a:r>
              <a:rPr lang="es-CO" dirty="0" smtClean="0"/>
              <a:t>LES </a:t>
            </a:r>
            <a:r>
              <a:rPr lang="es-CO" dirty="0"/>
              <a:t>PREDICO DE LA PALABRA ETERNA DE DIOS POR LA CUAL LOS CIELOS Y LA TIERRA FUERON CREADOS. </a:t>
            </a:r>
            <a:endParaRPr lang="es-CO" dirty="0" smtClean="0"/>
          </a:p>
          <a:p>
            <a:pPr marL="0" indent="0" algn="ctr">
              <a:buNone/>
            </a:pPr>
            <a:r>
              <a:rPr lang="es-CO" dirty="0" smtClean="0"/>
              <a:t>Incluyendo el matrimonio entre un </a:t>
            </a:r>
            <a:r>
              <a:rPr lang="es-CO" b="1" u="sng" dirty="0" smtClean="0"/>
              <a:t>hombre</a:t>
            </a:r>
            <a:r>
              <a:rPr lang="es-CO" dirty="0" smtClean="0"/>
              <a:t> y una </a:t>
            </a:r>
            <a:r>
              <a:rPr lang="es-CO" b="1" u="sng" dirty="0" smtClean="0"/>
              <a:t>mujer </a:t>
            </a:r>
            <a:r>
              <a:rPr lang="es-CO" b="1" dirty="0" smtClean="0"/>
              <a:t>para que sean restablecidos al modelo original.</a:t>
            </a:r>
            <a:endParaRPr lang="es-CO" b="1" dirty="0"/>
          </a:p>
        </p:txBody>
      </p:sp>
      <p:sp>
        <p:nvSpPr>
          <p:cNvPr id="4" name="3 Rectángulo"/>
          <p:cNvSpPr/>
          <p:nvPr/>
        </p:nvSpPr>
        <p:spPr>
          <a:xfrm>
            <a:off x="395536" y="338753"/>
            <a:ext cx="8064896" cy="1138773"/>
          </a:xfrm>
          <a:prstGeom prst="rect">
            <a:avLst/>
          </a:prstGeom>
        </p:spPr>
        <p:txBody>
          <a:bodyPr wrap="square">
            <a:spAutoFit/>
          </a:bodyPr>
          <a:lstStyle/>
          <a:p>
            <a:pPr algn="ctr"/>
            <a:r>
              <a:rPr lang="es-CO" sz="2800" dirty="0"/>
              <a:t>Esta pagina </a:t>
            </a:r>
            <a:r>
              <a:rPr lang="es-CO" sz="2800" dirty="0" smtClean="0">
                <a:solidFill>
                  <a:srgbClr val="FFC000"/>
                </a:solidFill>
                <a:hlinkClick r:id="rId2"/>
              </a:rPr>
              <a:t>www.todoesjesus.com</a:t>
            </a:r>
            <a:r>
              <a:rPr lang="es-CO" sz="2800" dirty="0"/>
              <a:t>,</a:t>
            </a:r>
            <a:r>
              <a:rPr lang="es-CO" sz="2800" dirty="0" smtClean="0"/>
              <a:t> en la cual Dios me ha puesto para que predique su verdad:</a:t>
            </a:r>
            <a:r>
              <a:rPr lang="es-CO" sz="4000" dirty="0" smtClean="0"/>
              <a:t>  </a:t>
            </a:r>
            <a:endParaRPr lang="es-CO" sz="4000" dirty="0"/>
          </a:p>
        </p:txBody>
      </p:sp>
      <p:sp>
        <p:nvSpPr>
          <p:cNvPr id="5" name="4 Medio marco"/>
          <p:cNvSpPr/>
          <p:nvPr/>
        </p:nvSpPr>
        <p:spPr>
          <a:xfrm rot="16200000">
            <a:off x="1904007" y="3948457"/>
            <a:ext cx="943498" cy="4536504"/>
          </a:xfrm>
          <a:prstGeom prst="half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6" name="5 Medio marco"/>
          <p:cNvSpPr/>
          <p:nvPr/>
        </p:nvSpPr>
        <p:spPr>
          <a:xfrm rot="10800000">
            <a:off x="4932040" y="5744959"/>
            <a:ext cx="4093618" cy="943498"/>
          </a:xfrm>
          <a:prstGeom prst="half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73112704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t>Como un ejemplo para que no te rindas en medio de tus problemas:</a:t>
            </a:r>
            <a:endParaRPr lang="es-CO" b="1" i="1" dirty="0"/>
          </a:p>
        </p:txBody>
      </p:sp>
      <p:sp>
        <p:nvSpPr>
          <p:cNvPr id="3" name="2 Marcador de contenido"/>
          <p:cNvSpPr>
            <a:spLocks noGrp="1"/>
          </p:cNvSpPr>
          <p:nvPr>
            <p:ph idx="1"/>
          </p:nvPr>
        </p:nvSpPr>
        <p:spPr>
          <a:xfrm>
            <a:off x="457200" y="1600200"/>
            <a:ext cx="3538736" cy="4888632"/>
          </a:xfrm>
        </p:spPr>
        <p:txBody>
          <a:bodyPr>
            <a:normAutofit fontScale="77500" lnSpcReduction="20000"/>
          </a:bodyPr>
          <a:lstStyle/>
          <a:p>
            <a:pPr marL="0" indent="0" algn="ctr">
              <a:buNone/>
            </a:pPr>
            <a:r>
              <a:rPr lang="es-CO" dirty="0"/>
              <a:t>les presento este tesoro de Dios a pesar de sus limitaciones ama a Dios con todo su corazón, le sirve y entendió el </a:t>
            </a:r>
            <a:r>
              <a:rPr lang="es-CO" dirty="0" smtClean="0"/>
              <a:t>propósito </a:t>
            </a:r>
            <a:r>
              <a:rPr lang="es-CO" dirty="0"/>
              <a:t>de Dios y tiene una esposa... y ahora Dios en su inmenso amor le da un precioso hijo.</a:t>
            </a:r>
          </a:p>
          <a:p>
            <a:pPr marL="0" indent="0" algn="ctr">
              <a:buNone/>
            </a:pPr>
            <a:r>
              <a:rPr lang="es-CO" dirty="0"/>
              <a:t>"NICK VUJICIC </a:t>
            </a:r>
            <a:r>
              <a:rPr lang="es-CO" dirty="0" smtClean="0"/>
              <a:t>que así se llama nuestro hermano, PRESENTA </a:t>
            </a:r>
            <a:r>
              <a:rPr lang="es-CO" dirty="0"/>
              <a:t>A SU HIJO RECIÉN NACIDO..." DE QUIÉN DIJO QUE ES UN SUEÑO HECHO REALIDAD</a:t>
            </a:r>
          </a:p>
          <a:p>
            <a:endParaRPr lang="es-CO" dirty="0"/>
          </a:p>
        </p:txBody>
      </p:sp>
      <p:pic>
        <p:nvPicPr>
          <p:cNvPr id="8194" name="Picture 2" descr="Foto: &quot;NICK VUJICIC PRESENTA A SU HIJO RECIÉN NACIDO...&quot; DE QUIÉN DIJO QUE ES UN SUEÑO HECHO REALIDAD. Leer Aquí ➥ http://goo.gl/umDt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1916832"/>
            <a:ext cx="501588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45620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He aquí su historia.</a:t>
            </a:r>
            <a:endParaRPr lang="es-CO" b="1" dirty="0"/>
          </a:p>
        </p:txBody>
      </p:sp>
      <p:sp>
        <p:nvSpPr>
          <p:cNvPr id="3" name="2 Marcador de contenido"/>
          <p:cNvSpPr>
            <a:spLocks noGrp="1"/>
          </p:cNvSpPr>
          <p:nvPr>
            <p:ph idx="1"/>
          </p:nvPr>
        </p:nvSpPr>
        <p:spPr/>
        <p:txBody>
          <a:bodyPr>
            <a:normAutofit fontScale="92500" lnSpcReduction="10000"/>
          </a:bodyPr>
          <a:lstStyle/>
          <a:p>
            <a:pPr marL="0" indent="0">
              <a:buNone/>
            </a:pPr>
            <a:endParaRPr lang="es-CO" b="1" dirty="0" smtClean="0"/>
          </a:p>
          <a:p>
            <a:pPr marL="0" indent="0">
              <a:buNone/>
            </a:pPr>
            <a:r>
              <a:rPr lang="es-CO" b="1" dirty="0" smtClean="0"/>
              <a:t>Nick </a:t>
            </a:r>
            <a:r>
              <a:rPr lang="es-CO" b="1" dirty="0"/>
              <a:t>Vujicic</a:t>
            </a:r>
            <a:r>
              <a:rPr lang="es-CO" dirty="0"/>
              <a:t>, el joven cristiano que nació sin brazos ni piernas y que recorre el mundo dando </a:t>
            </a:r>
            <a:r>
              <a:rPr lang="es-CO" b="1" dirty="0"/>
              <a:t>charlas de motivación </a:t>
            </a:r>
            <a:r>
              <a:rPr lang="es-CO" dirty="0"/>
              <a:t>personal, presentó en su cuenta de Facebook a </a:t>
            </a:r>
            <a:r>
              <a:rPr lang="es-CO" dirty="0">
                <a:hlinkClick r:id="rId2"/>
              </a:rPr>
              <a:t>su primer hijo, el pequeño Kiyosh</a:t>
            </a:r>
            <a:r>
              <a:rPr lang="es-CO" dirty="0"/>
              <a:t>i, de quien dijo es </a:t>
            </a:r>
            <a:r>
              <a:rPr lang="es-CO" b="1" i="1" dirty="0"/>
              <a:t>"Un sueño hecho realidad"</a:t>
            </a:r>
            <a:r>
              <a:rPr lang="es-CO" dirty="0"/>
              <a:t>.</a:t>
            </a:r>
          </a:p>
          <a:p>
            <a:r>
              <a:rPr lang="es-CO" dirty="0"/>
              <a:t>En la foto que publica </a:t>
            </a:r>
            <a:r>
              <a:rPr lang="es-CO" dirty="0" smtClean="0"/>
              <a:t>Vujicic </a:t>
            </a:r>
            <a:r>
              <a:rPr lang="es-CO" dirty="0"/>
              <a:t>comenta que su hijo,</a:t>
            </a:r>
            <a:r>
              <a:rPr lang="es-CO" b="1" dirty="0"/>
              <a:t> Kiyoshi Vujicic</a:t>
            </a:r>
            <a:r>
              <a:rPr lang="es-CO" dirty="0"/>
              <a:t> </a:t>
            </a:r>
            <a:r>
              <a:rPr lang="es-CO" b="1" i="1" dirty="0"/>
              <a:t>"es una gracia sorprendente y un don de Dios. Los quiero mucho. Gracias por sus oraciones</a:t>
            </a:r>
            <a:r>
              <a:rPr lang="es-CO" b="1" i="1" dirty="0" smtClean="0"/>
              <a:t>"</a:t>
            </a:r>
            <a:endParaRPr lang="es-CO" dirty="0"/>
          </a:p>
        </p:txBody>
      </p:sp>
    </p:spTree>
    <p:extLst>
      <p:ext uri="{BB962C8B-B14F-4D97-AF65-F5344CB8AC3E}">
        <p14:creationId xmlns:p14="http://schemas.microsoft.com/office/powerpoint/2010/main" val="8003325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Helos aquí felices, con su hijo.</a:t>
            </a:r>
            <a:endParaRPr lang="es-CO" b="1" dirty="0"/>
          </a:p>
        </p:txBody>
      </p:sp>
      <p:pic>
        <p:nvPicPr>
          <p:cNvPr id="9218" name="Picture 2" descr="http://img.noticiascristianas.me/actualidad/2013/02/22/nick-vujicic-el-nacimiento-d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00808"/>
            <a:ext cx="6696744"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98919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p:spPr>
        <p:txBody>
          <a:bodyPr>
            <a:noAutofit/>
          </a:bodyPr>
          <a:lstStyle/>
          <a:p>
            <a:r>
              <a:rPr lang="es-CO" sz="2400" b="1" i="1" dirty="0"/>
              <a:t>N</a:t>
            </a:r>
            <a:r>
              <a:rPr lang="es-CO" sz="2400" b="1" i="1" dirty="0" smtClean="0"/>
              <a:t>uestros </a:t>
            </a:r>
            <a:r>
              <a:rPr lang="es-CO" sz="2400" b="1" i="1" dirty="0"/>
              <a:t>pensamientos influyen en como nos sentimos, como nos sentimos influye en como actuamos y como actuamos determina nuestra vida. Por esta razón es importante pensar pensamiento correctos. </a:t>
            </a:r>
            <a:endParaRPr lang="es-CO" sz="2400" b="1" dirty="0"/>
          </a:p>
        </p:txBody>
      </p:sp>
      <p:pic>
        <p:nvPicPr>
          <p:cNvPr id="1026" name="Picture 2" descr="una vida sin limi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88840"/>
            <a:ext cx="3528392" cy="41270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n espiritu invencib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988840"/>
            <a:ext cx="3456384" cy="4127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99784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85000" lnSpcReduction="10000"/>
          </a:bodyPr>
          <a:lstStyle/>
          <a:p>
            <a:r>
              <a:rPr lang="es-CO" dirty="0">
                <a:hlinkClick r:id="rId2"/>
              </a:rPr>
              <a:t>Kiyoshi James nació el 13 de febrero</a:t>
            </a:r>
            <a:r>
              <a:rPr lang="es-CO" dirty="0"/>
              <a:t>, bien de salud y </a:t>
            </a:r>
            <a:r>
              <a:rPr lang="es-CO" b="1" dirty="0"/>
              <a:t>pesando casi 4 kilos</a:t>
            </a:r>
            <a:r>
              <a:rPr lang="es-CO" dirty="0"/>
              <a:t>. Es el primer hijo de Nick y </a:t>
            </a:r>
            <a:r>
              <a:rPr lang="es-CO" b="1" dirty="0"/>
              <a:t>su esposa Kanae</a:t>
            </a:r>
            <a:r>
              <a:rPr lang="es-CO" dirty="0"/>
              <a:t>, con quien </a:t>
            </a:r>
            <a:r>
              <a:rPr lang="es-CO" dirty="0">
                <a:hlinkClick r:id="rId3"/>
              </a:rPr>
              <a:t>se casó el 11 de febrero de 2012 </a:t>
            </a:r>
            <a:r>
              <a:rPr lang="es-CO" dirty="0"/>
              <a:t>y que según comenta, ha salido bien del parto.</a:t>
            </a:r>
          </a:p>
          <a:p>
            <a:r>
              <a:rPr lang="es-CO" b="1" dirty="0">
                <a:hlinkClick r:id="rId4"/>
              </a:rPr>
              <a:t>Nick Vujicic</a:t>
            </a:r>
            <a:r>
              <a:rPr lang="es-CO" dirty="0"/>
              <a:t>, que reside en Australia y cuyos padres son serbios, se graduó en la </a:t>
            </a:r>
            <a:r>
              <a:rPr lang="es-CO" b="1" dirty="0"/>
              <a:t>Universidad de Griffith</a:t>
            </a:r>
            <a:r>
              <a:rPr lang="es-CO" dirty="0"/>
              <a:t> a la edad de 21 años con una doble licenciatura en contabilidad y planificación financiera. Posteriormente se convirtió en un </a:t>
            </a:r>
            <a:r>
              <a:rPr lang="es-CO" b="1" dirty="0"/>
              <a:t>orador motivacional</a:t>
            </a:r>
            <a:r>
              <a:rPr lang="es-CO" dirty="0"/>
              <a:t>, viaja por el mundo y suele hablarle a los jóvenes. Ha tenido la oportunidad de dirigirse a más </a:t>
            </a:r>
            <a:r>
              <a:rPr lang="es-CO" dirty="0" smtClean="0"/>
              <a:t>de </a:t>
            </a:r>
            <a:r>
              <a:rPr lang="es-CO" b="1" dirty="0" smtClean="0"/>
              <a:t>tres </a:t>
            </a:r>
            <a:r>
              <a:rPr lang="es-CO" b="1" dirty="0"/>
              <a:t>millones de personas</a:t>
            </a:r>
            <a:r>
              <a:rPr lang="es-CO" dirty="0"/>
              <a:t> en más de 24 países de los cinco continentes.</a:t>
            </a:r>
          </a:p>
          <a:p>
            <a:pPr marL="0" indent="0">
              <a:buNone/>
            </a:pPr>
            <a:r>
              <a:rPr lang="es-CO" i="1" dirty="0" smtClean="0"/>
              <a:t>Desde aquí te mandamos un saludo "Amado </a:t>
            </a:r>
            <a:r>
              <a:rPr lang="es-CO" i="1" dirty="0"/>
              <a:t>hermano Nick, que Dios te bendiga, a tu esposa y a tu hermoso hijo</a:t>
            </a:r>
            <a:r>
              <a:rPr lang="es-CO" i="1" dirty="0" smtClean="0"/>
              <a:t>...</a:t>
            </a:r>
            <a:endParaRPr lang="es-CO" dirty="0"/>
          </a:p>
        </p:txBody>
      </p:sp>
    </p:spTree>
    <p:extLst>
      <p:ext uri="{BB962C8B-B14F-4D97-AF65-F5344CB8AC3E}">
        <p14:creationId xmlns:p14="http://schemas.microsoft.com/office/powerpoint/2010/main" val="105094460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600" b="1" i="1" dirty="0" smtClean="0"/>
              <a:t>Conclusión</a:t>
            </a:r>
            <a:endParaRPr lang="es-CO" sz="6600" b="1" i="1" dirty="0"/>
          </a:p>
        </p:txBody>
      </p:sp>
      <p:sp>
        <p:nvSpPr>
          <p:cNvPr id="3" name="2 Marcador de contenido"/>
          <p:cNvSpPr>
            <a:spLocks noGrp="1"/>
          </p:cNvSpPr>
          <p:nvPr>
            <p:ph idx="1"/>
          </p:nvPr>
        </p:nvSpPr>
        <p:spPr>
          <a:xfrm>
            <a:off x="457200" y="1600201"/>
            <a:ext cx="8229600" cy="3989040"/>
          </a:xfrm>
        </p:spPr>
        <p:txBody>
          <a:bodyPr/>
          <a:lstStyle/>
          <a:p>
            <a:pPr marL="0" indent="0" algn="ctr">
              <a:buNone/>
            </a:pPr>
            <a:r>
              <a:rPr lang="es-CO" dirty="0" smtClean="0"/>
              <a:t>Mi deseo y oración es que Dios bendiga tu hogar, y que por la gracia de Dios permanezcan unidos como Dios lo desea.</a:t>
            </a:r>
          </a:p>
          <a:p>
            <a:pPr marL="0" indent="0" algn="ctr">
              <a:buNone/>
            </a:pPr>
            <a:r>
              <a:rPr lang="es-CO" dirty="0" smtClean="0"/>
              <a:t>Y si todavía no has elegido tu esposa, o esposo recuerda que debes «orar sin cesar», y si colocas a Dios en primer lugar, de seguro que Él obrará en </a:t>
            </a:r>
            <a:r>
              <a:rPr lang="es-CO" dirty="0"/>
              <a:t>tu </a:t>
            </a:r>
            <a:r>
              <a:rPr lang="es-CO" dirty="0" smtClean="0"/>
              <a:t>favor como lo hiso con Nick </a:t>
            </a:r>
            <a:r>
              <a:rPr lang="es-CO" dirty="0"/>
              <a:t>Vujicic. </a:t>
            </a:r>
            <a:r>
              <a:rPr lang="es-CO" dirty="0" smtClean="0"/>
              <a:t>Amen.</a:t>
            </a:r>
            <a:endParaRPr lang="es-CO" dirty="0"/>
          </a:p>
        </p:txBody>
      </p:sp>
      <p:sp>
        <p:nvSpPr>
          <p:cNvPr id="4" name="3 Igual que"/>
          <p:cNvSpPr/>
          <p:nvPr/>
        </p:nvSpPr>
        <p:spPr>
          <a:xfrm>
            <a:off x="-180528" y="5805264"/>
            <a:ext cx="9217024" cy="914400"/>
          </a:xfrm>
          <a:prstGeom prst="mathEqual">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51329944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302</TotalTime>
  <Words>639</Words>
  <Application>Microsoft Office PowerPoint</Application>
  <PresentationFormat>Presentación en pantalla (4:3)</PresentationFormat>
  <Paragraphs>45</Paragraphs>
  <Slides>20</Slides>
  <Notes>1</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Presentación de PowerPoint</vt:lpstr>
      <vt:lpstr>El modelo perfecto para el matrimonio lo encontramos en Gén.1:17,28.</vt:lpstr>
      <vt:lpstr>Presentación de PowerPoint</vt:lpstr>
      <vt:lpstr>Presentación de PowerPoint</vt:lpstr>
      <vt:lpstr>La pregunta es: ¿El homosexual nace o se hace?.</vt:lpstr>
      <vt:lpstr>Si la homosexualidad no fuera pecado, entonces Dios no transformara:</vt:lpstr>
      <vt:lpstr>¿Cuál es el secreto para evitar caer en esta tentación o para despojarse de ella?</vt:lpstr>
      <vt:lpstr>¿Qué sucede cuando Cristo forma parte del hogar?</vt:lpstr>
      <vt:lpstr>Presentación de PowerPoint</vt:lpstr>
      <vt:lpstr>Presentación de PowerPoint</vt:lpstr>
      <vt:lpstr>Presentación de PowerPoint</vt:lpstr>
      <vt:lpstr>Recuerda siempre que el matrimonio tubo su origen en Dios, por tanto:</vt:lpstr>
      <vt:lpstr>Tu necesitas un comenzar de nuevo, teniendo en cuenta lo que Él dijo:</vt:lpstr>
      <vt:lpstr>Presentación de PowerPoint</vt:lpstr>
      <vt:lpstr>Como un ejemplo para que no te rindas en medio de tus problemas:</vt:lpstr>
      <vt:lpstr>He aquí su historia.</vt:lpstr>
      <vt:lpstr>Helos aquí felices, con su hijo.</vt:lpstr>
      <vt:lpstr>Nuestros pensamientos influyen en como nos sentimos, como nos sentimos influye en como actuamos y como actuamos determina nuestra vida. Por esta razón es importante pensar pensamiento correctos. </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AL HOMOSEXUIALISMO</dc:title>
  <dc:creator>FAMILIA FIERRO CH</dc:creator>
  <cp:lastModifiedBy>FAMILIA FIERRO CH</cp:lastModifiedBy>
  <cp:revision>62</cp:revision>
  <dcterms:created xsi:type="dcterms:W3CDTF">2013-04-24T21:26:57Z</dcterms:created>
  <dcterms:modified xsi:type="dcterms:W3CDTF">2014-07-28T22:59:14Z</dcterms:modified>
</cp:coreProperties>
</file>